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34"/>
  </p:notesMasterIdLst>
  <p:sldIdLst>
    <p:sldId id="278" r:id="rId2"/>
    <p:sldId id="290" r:id="rId3"/>
    <p:sldId id="288" r:id="rId4"/>
    <p:sldId id="291" r:id="rId5"/>
    <p:sldId id="262" r:id="rId6"/>
    <p:sldId id="292" r:id="rId7"/>
    <p:sldId id="293" r:id="rId8"/>
    <p:sldId id="294" r:id="rId9"/>
    <p:sldId id="263" r:id="rId10"/>
    <p:sldId id="264" r:id="rId11"/>
    <p:sldId id="295" r:id="rId12"/>
    <p:sldId id="281" r:id="rId13"/>
    <p:sldId id="282" r:id="rId14"/>
    <p:sldId id="289" r:id="rId15"/>
    <p:sldId id="284" r:id="rId16"/>
    <p:sldId id="285" r:id="rId17"/>
    <p:sldId id="296" r:id="rId18"/>
    <p:sldId id="270" r:id="rId19"/>
    <p:sldId id="307" r:id="rId20"/>
    <p:sldId id="308" r:id="rId21"/>
    <p:sldId id="309" r:id="rId22"/>
    <p:sldId id="310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280" r:id="rId31"/>
    <p:sldId id="279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512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5" autoAdjust="0"/>
    <p:restoredTop sz="94580"/>
  </p:normalViewPr>
  <p:slideViewPr>
    <p:cSldViewPr snapToGrid="0" snapToObjects="1">
      <p:cViewPr varScale="1">
        <p:scale>
          <a:sx n="54" d="100"/>
          <a:sy n="54" d="100"/>
        </p:scale>
        <p:origin x="16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68C3D5-572B-A343-8C19-9C2F00EEEB0E}" type="datetimeFigureOut">
              <a:rPr lang="en-US" smtClean="0"/>
              <a:t>5/12/2020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1A29F-3D61-5C46-844A-52A39FC4F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273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21A29F-3D61-5C46-844A-52A39FC4F2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788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21A29F-3D61-5C46-844A-52A39FC4F2F7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803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21A29F-3D61-5C46-844A-52A39FC4F2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969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21A29F-3D61-5C46-844A-52A39FC4F2F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481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21A29F-3D61-5C46-844A-52A39FC4F2F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314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21A29F-3D61-5C46-844A-52A39FC4F2F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443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21A29F-3D61-5C46-844A-52A39FC4F2F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3623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21A29F-3D61-5C46-844A-52A39FC4F2F7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403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21A29F-3D61-5C46-844A-52A39FC4F2F7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1840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21A29F-3D61-5C46-844A-52A39FC4F2F7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319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93789-C45B-7A41-8E7D-B5731F00F3AD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9958" y="0"/>
            <a:ext cx="1334040" cy="2310063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23888" y="1578542"/>
            <a:ext cx="7886700" cy="2473694"/>
          </a:xfrm>
        </p:spPr>
        <p:txBody>
          <a:bodyPr anchor="b"/>
          <a:lstStyle>
            <a:lvl1pPr>
              <a:defRPr sz="600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623888" y="4446872"/>
            <a:ext cx="7886700" cy="1642780"/>
          </a:xfrm>
        </p:spPr>
        <p:txBody>
          <a:bodyPr/>
          <a:lstStyle>
            <a:lvl1pPr marL="0" indent="0">
              <a:buNone/>
              <a:defRPr sz="2400" b="1" i="0">
                <a:solidFill>
                  <a:srgbClr val="EF5122"/>
                </a:solidFill>
                <a:latin typeface="Avenir Heavy" charset="0"/>
                <a:ea typeface="Avenir Heavy" charset="0"/>
                <a:cs typeface="Avenir Heavy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399241"/>
            <a:ext cx="1647675" cy="5057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91403"/>
            <a:ext cx="7886700" cy="152706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800951"/>
            <a:ext cx="7886700" cy="3376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806-F882-9B4E-820E-E3F846F6C924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9958" y="0"/>
            <a:ext cx="1334040" cy="23100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399241"/>
            <a:ext cx="1647675" cy="5057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91403"/>
            <a:ext cx="7886700" cy="152706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800951"/>
            <a:ext cx="7886700" cy="3376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806-F882-9B4E-820E-E3F846F6C924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399241"/>
            <a:ext cx="1647675" cy="50570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9958" y="0"/>
            <a:ext cx="1334040" cy="23100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CE28-58CA-DB49-B425-DC115ACA967D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29841" y="1125522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13"/>
          </p:nvPr>
        </p:nvSpPr>
        <p:spPr>
          <a:xfrm>
            <a:off x="629842" y="2637323"/>
            <a:ext cx="3868340" cy="349044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637323"/>
            <a:ext cx="3887391" cy="34904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9958" y="0"/>
            <a:ext cx="1334040" cy="231006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399241"/>
            <a:ext cx="1647675" cy="5057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125522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441559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EF512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3265471"/>
            <a:ext cx="3868340" cy="28622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441559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EF512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265471"/>
            <a:ext cx="3887391" cy="28622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46575-7D6F-C346-B3B8-F42CA596AB9F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9958" y="0"/>
            <a:ext cx="1334040" cy="23100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399241"/>
            <a:ext cx="1647675" cy="5057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185038"/>
            <a:ext cx="2949178" cy="1600200"/>
          </a:xfrm>
        </p:spPr>
        <p:txBody>
          <a:bodyPr anchor="b"/>
          <a:lstStyle>
            <a:lvl1pPr>
              <a:defRPr sz="3200">
                <a:solidFill>
                  <a:srgbClr val="EF512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85038"/>
            <a:ext cx="4629150" cy="467601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85238"/>
            <a:ext cx="2949178" cy="30758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DD3D-B5EC-384C-9051-07A0800A6642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9958" y="0"/>
            <a:ext cx="1334040" cy="23100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399241"/>
            <a:ext cx="1647675" cy="5057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987B-D429-0D4C-97EE-8BE7567C1973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446E1-4A25-524B-BC6B-A27CF78ABD0A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349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>
                    <a:tint val="75000"/>
                  </a:schemeClr>
                </a:solidFill>
                <a:latin typeface="Avenir Roman" charset="0"/>
                <a:ea typeface="Avenir Roman" charset="0"/>
                <a:cs typeface="Avenir Roman" charset="0"/>
              </a:defRPr>
            </a:lvl1pPr>
          </a:lstStyle>
          <a:p>
            <a:fld id="{4019769B-0EDE-EE49-A8A2-5B4CA35D2540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>
                    <a:tint val="75000"/>
                  </a:schemeClr>
                </a:solidFill>
                <a:latin typeface="Avenir Roman" charset="0"/>
                <a:ea typeface="Avenir Roman" charset="0"/>
                <a:cs typeface="Avenir Roman" charset="0"/>
              </a:defRPr>
            </a:lvl1pPr>
          </a:lstStyle>
          <a:p>
            <a:fld id="{DD0F04EA-8010-1B43-8A31-267CE1E6C3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366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5" r:id="rId3"/>
    <p:sldLayoutId id="2147483664" r:id="rId4"/>
    <p:sldLayoutId id="2147483665" r:id="rId5"/>
    <p:sldLayoutId id="2147483669" r:id="rId6"/>
    <p:sldLayoutId id="2147483667" r:id="rId7"/>
    <p:sldLayoutId id="2147483674" r:id="rId8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000000"/>
          </a:solidFill>
          <a:latin typeface="Avenir Heavy" charset="0"/>
          <a:ea typeface="Avenir Heavy" charset="0"/>
          <a:cs typeface="Avenir Heavy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000000"/>
          </a:solidFill>
          <a:latin typeface="Avenir Roman" charset="0"/>
          <a:ea typeface="Avenir Roman" charset="0"/>
          <a:cs typeface="Avenir Roman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000000"/>
          </a:solidFill>
          <a:latin typeface="Avenir Roman" charset="0"/>
          <a:ea typeface="Avenir Roman" charset="0"/>
          <a:cs typeface="Avenir Roman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000000"/>
          </a:solidFill>
          <a:latin typeface="Avenir Roman" charset="0"/>
          <a:ea typeface="Avenir Roman" charset="0"/>
          <a:cs typeface="Avenir Roman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00000"/>
          </a:solidFill>
          <a:latin typeface="Avenir Roman" charset="0"/>
          <a:ea typeface="Avenir Roman" charset="0"/>
          <a:cs typeface="Avenir Roman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00000"/>
          </a:solidFill>
          <a:latin typeface="Avenir Roman" charset="0"/>
          <a:ea typeface="Avenir Roman" charset="0"/>
          <a:cs typeface="Avenir Roma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a.gov/camp_bravo_sa.html" TargetMode="External"/><Relationship Id="rId2" Type="http://schemas.openxmlformats.org/officeDocument/2006/relationships/hyperlink" Target="https://www.ada.gov/lil_einstein_sa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a.gov/fernstor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ata.org/" TargetMode="External"/><Relationship Id="rId2" Type="http://schemas.openxmlformats.org/officeDocument/2006/relationships/hyperlink" Target="http://www.ada.gov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ass.gov/orgs/architectural-access-board" TargetMode="External"/><Relationship Id="rId4" Type="http://schemas.openxmlformats.org/officeDocument/2006/relationships/hyperlink" Target="http://www.access-board.gov/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heidi.lapin@rac-llc.com" TargetMode="External"/><Relationship Id="rId2" Type="http://schemas.openxmlformats.org/officeDocument/2006/relationships/hyperlink" Target="mailto:John.mcgovern@rac-llc.com" TargetMode="Externa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a.gov/regs2010/titleII_2010/titleII_2010_regulations.htm" TargetMode="External"/><Relationship Id="rId2" Type="http://schemas.openxmlformats.org/officeDocument/2006/relationships/hyperlink" Target="https://www.mass.gov/lists/521-cmr-2006-edition#521-cmr-(.doc-format)-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da.gov/regs2010/2010ADAStandards/2010ADAstandards.ht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58529"/>
            <a:ext cx="7886700" cy="2910348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SMART PRACTICES IN ADA COMPLIANCE FOR PARKS AND RECREATION AGENCIES</a:t>
            </a:r>
            <a:endParaRPr lang="en-US" sz="4400" i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738255"/>
            <a:ext cx="7886700" cy="1782618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dirty="0"/>
              <a:t>Prepared and Presented by John N. McGovern, JD</a:t>
            </a:r>
          </a:p>
          <a:p>
            <a:pPr algn="ctr"/>
            <a:r>
              <a:rPr lang="en-US" dirty="0"/>
              <a:t>for the Massachusetts Recreation and Park Association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Partner, Principal in Charge</a:t>
            </a:r>
          </a:p>
          <a:p>
            <a:pPr algn="ctr"/>
            <a:r>
              <a:rPr lang="en-US" dirty="0"/>
              <a:t>The WT Group, LLC Accessibility Practice</a:t>
            </a:r>
          </a:p>
        </p:txBody>
      </p:sp>
    </p:spTree>
    <p:extLst>
      <p:ext uri="{BB962C8B-B14F-4D97-AF65-F5344CB8AC3E}">
        <p14:creationId xmlns:p14="http://schemas.microsoft.com/office/powerpoint/2010/main" val="863156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16" y="1157200"/>
            <a:ext cx="6981022" cy="99014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EIGHT-STEP RECREATION INCLUSION PROCESS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279490" y="2505493"/>
            <a:ext cx="2862695" cy="396046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chemeClr val="tx1"/>
                </a:solidFill>
              </a:rPr>
              <a:t>Invitation</a:t>
            </a:r>
          </a:p>
          <a:p>
            <a:pPr marL="51435" indent="0">
              <a:buNone/>
            </a:pPr>
            <a:endParaRPr lang="en-US" sz="2200" b="1" dirty="0">
              <a:solidFill>
                <a:schemeClr val="tx1"/>
              </a:solidFill>
            </a:endParaRPr>
          </a:p>
          <a:p>
            <a:r>
              <a:rPr lang="en-US" sz="2200" b="1" dirty="0">
                <a:solidFill>
                  <a:schemeClr val="tx1"/>
                </a:solidFill>
              </a:rPr>
              <a:t>Registration process</a:t>
            </a:r>
          </a:p>
          <a:p>
            <a:pPr marL="51435" indent="0">
              <a:buNone/>
            </a:pPr>
            <a:endParaRPr lang="en-US" sz="2200" b="1" dirty="0">
              <a:solidFill>
                <a:schemeClr val="tx1"/>
              </a:solidFill>
            </a:endParaRPr>
          </a:p>
          <a:p>
            <a:r>
              <a:rPr lang="en-US" sz="2200" b="1" dirty="0">
                <a:solidFill>
                  <a:schemeClr val="tx1"/>
                </a:solidFill>
              </a:rPr>
              <a:t>Assessment</a:t>
            </a:r>
          </a:p>
          <a:p>
            <a:pPr marL="51435" indent="0">
              <a:buNone/>
            </a:pPr>
            <a:endParaRPr lang="en-US" sz="2200" b="1" dirty="0">
              <a:solidFill>
                <a:schemeClr val="tx1"/>
              </a:solidFill>
            </a:endParaRPr>
          </a:p>
          <a:p>
            <a:r>
              <a:rPr lang="en-US" sz="2200" b="1" dirty="0">
                <a:solidFill>
                  <a:schemeClr val="tx1"/>
                </a:solidFill>
              </a:rPr>
              <a:t>Plan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807248" y="2505493"/>
            <a:ext cx="3245490" cy="396046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chemeClr val="tx1"/>
                </a:solidFill>
              </a:rPr>
              <a:t>Staff Training</a:t>
            </a:r>
          </a:p>
          <a:p>
            <a:pPr marL="51435" indent="0">
              <a:buNone/>
            </a:pPr>
            <a:endParaRPr lang="en-US" sz="2200" b="1" dirty="0">
              <a:solidFill>
                <a:schemeClr val="tx1"/>
              </a:solidFill>
            </a:endParaRPr>
          </a:p>
          <a:p>
            <a:r>
              <a:rPr lang="en-US" sz="2200" b="1" dirty="0">
                <a:solidFill>
                  <a:schemeClr val="tx1"/>
                </a:solidFill>
              </a:rPr>
              <a:t>Ongoing communication</a:t>
            </a:r>
          </a:p>
          <a:p>
            <a:pPr marL="51435" indent="0">
              <a:buNone/>
            </a:pPr>
            <a:endParaRPr lang="en-US" sz="2200" b="1" dirty="0">
              <a:solidFill>
                <a:schemeClr val="tx1"/>
              </a:solidFill>
            </a:endParaRPr>
          </a:p>
          <a:p>
            <a:r>
              <a:rPr lang="en-US" sz="2200" b="1" dirty="0">
                <a:solidFill>
                  <a:schemeClr val="tx1"/>
                </a:solidFill>
              </a:rPr>
              <a:t>Implementation</a:t>
            </a:r>
          </a:p>
          <a:p>
            <a:pPr marL="51435" indent="0">
              <a:buNone/>
            </a:pPr>
            <a:endParaRPr lang="en-US" sz="2200" b="1" dirty="0">
              <a:solidFill>
                <a:schemeClr val="tx1"/>
              </a:solidFill>
            </a:endParaRPr>
          </a:p>
          <a:p>
            <a:r>
              <a:rPr lang="en-US" sz="2200" b="1" dirty="0">
                <a:solidFill>
                  <a:schemeClr val="tx1"/>
                </a:solidFill>
              </a:rPr>
              <a:t>Evaluation</a:t>
            </a:r>
          </a:p>
        </p:txBody>
      </p:sp>
    </p:spTree>
    <p:extLst>
      <p:ext uri="{BB962C8B-B14F-4D97-AF65-F5344CB8AC3E}">
        <p14:creationId xmlns:p14="http://schemas.microsoft.com/office/powerpoint/2010/main" val="98565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546555"/>
            <a:ext cx="7886700" cy="1958024"/>
          </a:xfrm>
        </p:spPr>
        <p:txBody>
          <a:bodyPr>
            <a:normAutofit/>
          </a:bodyPr>
          <a:lstStyle/>
          <a:p>
            <a:pPr algn="ctr"/>
            <a:r>
              <a:rPr lang="en-US" sz="4900" dirty="0"/>
              <a:t>SUPPORTS FOR PEOPLE WITH DISABILITIES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806-F882-9B4E-820E-E3F846F6C924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750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040" y="1205791"/>
            <a:ext cx="7419778" cy="1277956"/>
          </a:xfrm>
        </p:spPr>
        <p:txBody>
          <a:bodyPr>
            <a:normAutofit fontScale="90000"/>
          </a:bodyPr>
          <a:lstStyle/>
          <a:p>
            <a:pPr algn="ctr"/>
            <a:r>
              <a:rPr lang="en-US" i="1" dirty="0">
                <a:solidFill>
                  <a:schemeClr val="tx1"/>
                </a:solidFill>
              </a:rPr>
              <a:t>SUPPORTS FOR PEOPLE WITH DISABILITIES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421626"/>
            <a:ext cx="7121237" cy="2835954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chemeClr val="accent6"/>
                </a:solidFill>
              </a:rPr>
              <a:t>Mandated Supports </a:t>
            </a:r>
          </a:p>
          <a:p>
            <a:endParaRPr lang="en-US" b="1" dirty="0"/>
          </a:p>
          <a:p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Personal Supports</a:t>
            </a:r>
          </a:p>
          <a:p>
            <a:endParaRPr lang="en-US" b="1" dirty="0"/>
          </a:p>
          <a:p>
            <a:r>
              <a:rPr lang="en-US" b="1" i="1" dirty="0">
                <a:solidFill>
                  <a:srgbClr val="FF0000"/>
                </a:solidFill>
              </a:rPr>
              <a:t>Medical and Quasi-Medical Supports</a:t>
            </a:r>
          </a:p>
        </p:txBody>
      </p:sp>
      <p:sp>
        <p:nvSpPr>
          <p:cNvPr id="4" name="TextBox 3"/>
          <p:cNvSpPr txBox="1"/>
          <p:nvPr/>
        </p:nvSpPr>
        <p:spPr>
          <a:xfrm rot="21024678">
            <a:off x="5069139" y="2751169"/>
            <a:ext cx="3668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The three categories here are our opinion only and not US DOJ</a:t>
            </a:r>
          </a:p>
        </p:txBody>
      </p:sp>
    </p:spTree>
    <p:extLst>
      <p:ext uri="{BB962C8B-B14F-4D97-AF65-F5344CB8AC3E}">
        <p14:creationId xmlns:p14="http://schemas.microsoft.com/office/powerpoint/2010/main" val="1388185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946" y="1161184"/>
            <a:ext cx="7917872" cy="420832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chemeClr val="accent6"/>
                </a:solidFill>
              </a:rPr>
              <a:t>Mandated Supports Include...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13541"/>
            <a:ext cx="7121237" cy="3944039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Changes to rules and policies (Mayle, Anderson)</a:t>
            </a:r>
          </a:p>
          <a:p>
            <a:endParaRPr lang="en-US" b="1" dirty="0"/>
          </a:p>
          <a:p>
            <a:r>
              <a:rPr lang="en-US" b="1" dirty="0"/>
              <a:t>Acquiring and providing adaptive equipment (Marriott, Indy Parks)</a:t>
            </a:r>
          </a:p>
          <a:p>
            <a:endParaRPr lang="en-US" b="1" dirty="0"/>
          </a:p>
          <a:p>
            <a:r>
              <a:rPr lang="en-US" b="1" dirty="0"/>
              <a:t>Providing a lower staff ratio (Pocantico Hills, Burriola, Barrington, YMCA, Anova)</a:t>
            </a:r>
          </a:p>
        </p:txBody>
      </p:sp>
      <p:sp>
        <p:nvSpPr>
          <p:cNvPr id="4" name="TextBox 3"/>
          <p:cNvSpPr txBox="1"/>
          <p:nvPr/>
        </p:nvSpPr>
        <p:spPr>
          <a:xfrm rot="19806741">
            <a:off x="7028439" y="2850048"/>
            <a:ext cx="20143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>
                <a:solidFill>
                  <a:srgbClr val="FF0000"/>
                </a:solidFill>
              </a:rPr>
              <a:t>Agency must provide these</a:t>
            </a:r>
          </a:p>
        </p:txBody>
      </p:sp>
    </p:spTree>
    <p:extLst>
      <p:ext uri="{BB962C8B-B14F-4D97-AF65-F5344CB8AC3E}">
        <p14:creationId xmlns:p14="http://schemas.microsoft.com/office/powerpoint/2010/main" val="1409284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946" y="1161184"/>
            <a:ext cx="7917872" cy="420832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chemeClr val="accent6"/>
                </a:solidFill>
              </a:rPr>
              <a:t>Mandated Supports Include...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13541"/>
            <a:ext cx="7121237" cy="3944039"/>
          </a:xfrm>
        </p:spPr>
        <p:txBody>
          <a:bodyPr>
            <a:normAutofit/>
          </a:bodyPr>
          <a:lstStyle/>
          <a:p>
            <a:r>
              <a:rPr lang="en-US" b="1" dirty="0"/>
              <a:t>Auxiliary aids and services (deaf wrestler)</a:t>
            </a:r>
          </a:p>
          <a:p>
            <a:endParaRPr lang="en-US" b="1" dirty="0"/>
          </a:p>
          <a:p>
            <a:r>
              <a:rPr lang="en-US" b="1" dirty="0"/>
              <a:t>Behavior plans (Anova clause 14)</a:t>
            </a:r>
          </a:p>
          <a:p>
            <a:endParaRPr lang="en-US" b="1" dirty="0"/>
          </a:p>
          <a:p>
            <a:r>
              <a:rPr lang="en-US" b="1" dirty="0"/>
              <a:t>Medical marijuana and CBD oil</a:t>
            </a:r>
          </a:p>
          <a:p>
            <a:endParaRPr lang="en-US" b="1" dirty="0"/>
          </a:p>
          <a:p>
            <a:r>
              <a:rPr lang="en-US" b="1" dirty="0"/>
              <a:t>Additional staff training re disability</a:t>
            </a:r>
          </a:p>
        </p:txBody>
      </p:sp>
      <p:sp>
        <p:nvSpPr>
          <p:cNvPr id="4" name="TextBox 3"/>
          <p:cNvSpPr txBox="1"/>
          <p:nvPr/>
        </p:nvSpPr>
        <p:spPr>
          <a:xfrm rot="19806741">
            <a:off x="6767692" y="1758668"/>
            <a:ext cx="20143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>
                <a:solidFill>
                  <a:srgbClr val="FF0000"/>
                </a:solidFill>
              </a:rPr>
              <a:t>Agency must provide these</a:t>
            </a:r>
          </a:p>
        </p:txBody>
      </p:sp>
    </p:spTree>
    <p:extLst>
      <p:ext uri="{BB962C8B-B14F-4D97-AF65-F5344CB8AC3E}">
        <p14:creationId xmlns:p14="http://schemas.microsoft.com/office/powerpoint/2010/main" val="3988398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4737" y="1247969"/>
            <a:ext cx="7746027" cy="455468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Personal Supports include...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977" y="2171700"/>
            <a:ext cx="7987229" cy="4074864"/>
          </a:xfrm>
        </p:spPr>
        <p:txBody>
          <a:bodyPr>
            <a:normAutofit/>
          </a:bodyPr>
          <a:lstStyle/>
          <a:p>
            <a:r>
              <a:rPr lang="en-US" b="1" dirty="0"/>
              <a:t>Changing clothes of a registrant (swimming, fitness)</a:t>
            </a:r>
          </a:p>
          <a:p>
            <a:endParaRPr lang="en-US" b="1" dirty="0"/>
          </a:p>
          <a:p>
            <a:r>
              <a:rPr lang="en-US" b="1" dirty="0"/>
              <a:t>Holding and providing prescription medicine</a:t>
            </a:r>
          </a:p>
          <a:p>
            <a:endParaRPr lang="en-US" b="1" dirty="0"/>
          </a:p>
          <a:p>
            <a:r>
              <a:rPr lang="en-US" b="1" dirty="0"/>
              <a:t>Hygiene support (toileting)</a:t>
            </a:r>
          </a:p>
          <a:p>
            <a:endParaRPr lang="en-US" b="1" dirty="0"/>
          </a:p>
          <a:p>
            <a:r>
              <a:rPr lang="en-US" b="1" dirty="0"/>
              <a:t>Feeding through a feeding tube</a:t>
            </a:r>
          </a:p>
        </p:txBody>
      </p:sp>
      <p:sp>
        <p:nvSpPr>
          <p:cNvPr id="4" name="TextBox 3"/>
          <p:cNvSpPr txBox="1"/>
          <p:nvPr/>
        </p:nvSpPr>
        <p:spPr>
          <a:xfrm rot="18687284">
            <a:off x="6545071" y="4575375"/>
            <a:ext cx="168806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="1" i="1" dirty="0">
                <a:solidFill>
                  <a:srgbClr val="C00000"/>
                </a:solidFill>
              </a:rPr>
              <a:t>Must Agency provide this?</a:t>
            </a:r>
          </a:p>
        </p:txBody>
      </p:sp>
    </p:spTree>
    <p:extLst>
      <p:ext uri="{BB962C8B-B14F-4D97-AF65-F5344CB8AC3E}">
        <p14:creationId xmlns:p14="http://schemas.microsoft.com/office/powerpoint/2010/main" val="2217520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46" y="902113"/>
            <a:ext cx="8458200" cy="752167"/>
          </a:xfrm>
        </p:spPr>
        <p:txBody>
          <a:bodyPr>
            <a:normAutofit/>
          </a:bodyPr>
          <a:lstStyle/>
          <a:p>
            <a:r>
              <a:rPr lang="en-US" sz="3800" i="1" dirty="0">
                <a:solidFill>
                  <a:srgbClr val="FF0000"/>
                </a:solidFill>
              </a:rPr>
              <a:t>Medical or Quasi-Medical Supports</a:t>
            </a:r>
            <a:endParaRPr lang="en-US" sz="38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763" y="1789471"/>
            <a:ext cx="7051964" cy="4468110"/>
          </a:xfrm>
        </p:spPr>
        <p:txBody>
          <a:bodyPr>
            <a:normAutofit/>
          </a:bodyPr>
          <a:lstStyle/>
          <a:p>
            <a:r>
              <a:rPr lang="en-US" b="1" dirty="0"/>
              <a:t>Removing or inserting a feeding tube</a:t>
            </a:r>
          </a:p>
          <a:p>
            <a:endParaRPr lang="en-US" b="1" dirty="0"/>
          </a:p>
          <a:p>
            <a:r>
              <a:rPr lang="en-US" b="1" dirty="0"/>
              <a:t>Injecting insulin or other medicine (</a:t>
            </a:r>
            <a:r>
              <a:rPr lang="en-US" b="1" dirty="0">
                <a:hlinkClick r:id="rId2"/>
              </a:rPr>
              <a:t>Li’l Einstein</a:t>
            </a:r>
            <a:r>
              <a:rPr lang="en-US" b="1" dirty="0"/>
              <a:t>, YMCA, and others)</a:t>
            </a:r>
          </a:p>
          <a:p>
            <a:endParaRPr lang="en-US" b="1" dirty="0"/>
          </a:p>
          <a:p>
            <a:r>
              <a:rPr lang="en-US" b="1" dirty="0"/>
              <a:t>Rectal application of anti-seizure meds (</a:t>
            </a:r>
            <a:r>
              <a:rPr lang="en-US" b="1" u="sng" dirty="0"/>
              <a:t>US v NISRA</a:t>
            </a:r>
            <a:r>
              <a:rPr lang="en-US" b="1" dirty="0"/>
              <a:t>), YMCA, </a:t>
            </a:r>
            <a:r>
              <a:rPr lang="en-US" b="1" dirty="0">
                <a:hlinkClick r:id="rId3"/>
              </a:rPr>
              <a:t>Camp Bravo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Nasal or oral application??</a:t>
            </a:r>
          </a:p>
        </p:txBody>
      </p:sp>
      <p:sp>
        <p:nvSpPr>
          <p:cNvPr id="4" name="TextBox 3"/>
          <p:cNvSpPr txBox="1"/>
          <p:nvPr/>
        </p:nvSpPr>
        <p:spPr>
          <a:xfrm rot="20078553">
            <a:off x="7057000" y="3858698"/>
            <a:ext cx="223938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="1" i="1" dirty="0">
                <a:solidFill>
                  <a:schemeClr val="accent1"/>
                </a:solidFill>
              </a:rPr>
              <a:t>Must</a:t>
            </a:r>
            <a:r>
              <a:rPr lang="en-US" sz="1900" b="1" dirty="0">
                <a:solidFill>
                  <a:schemeClr val="accent1"/>
                </a:solidFill>
              </a:rPr>
              <a:t> your Agency provide these?</a:t>
            </a:r>
          </a:p>
        </p:txBody>
      </p:sp>
    </p:spTree>
    <p:extLst>
      <p:ext uri="{BB962C8B-B14F-4D97-AF65-F5344CB8AC3E}">
        <p14:creationId xmlns:p14="http://schemas.microsoft.com/office/powerpoint/2010/main" val="1389052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546555"/>
            <a:ext cx="7886700" cy="1958024"/>
          </a:xfrm>
        </p:spPr>
        <p:txBody>
          <a:bodyPr>
            <a:normAutofit/>
          </a:bodyPr>
          <a:lstStyle/>
          <a:p>
            <a:pPr algn="ctr"/>
            <a:r>
              <a:rPr lang="en-US" sz="4900" dirty="0"/>
              <a:t>DOCUMENTATION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806-F882-9B4E-820E-E3F846F6C924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358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407" y="1097554"/>
            <a:ext cx="7659944" cy="79333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WARNING</a:t>
            </a:r>
            <a:r>
              <a:rPr lang="en-US" dirty="0"/>
              <a:t>: 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18357"/>
            <a:ext cx="7886700" cy="423799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Title II 35.150(a)(3) requires “a writing made by the head of the public entity or his or her designee” when request is denied</a:t>
            </a:r>
          </a:p>
          <a:p>
            <a:endParaRPr lang="en-US" b="1" dirty="0"/>
          </a:p>
          <a:p>
            <a:r>
              <a:rPr lang="en-US" b="1" dirty="0"/>
              <a:t>Maintain a central log that notes requests for support, actions taken, staff involved, costs incurred, and hyperlinks to the “writing”</a:t>
            </a:r>
          </a:p>
          <a:p>
            <a:endParaRPr lang="en-US" b="1" dirty="0"/>
          </a:p>
          <a:p>
            <a:r>
              <a:rPr lang="en-US" b="1" dirty="0"/>
              <a:t>Complete regular reviews of the log and take action to evaluate how the request was analyzed and denied or granted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F9CB4-226E-1141-9CE9-417A1D1F0594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278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546555"/>
            <a:ext cx="7886700" cy="195802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/>
              <a:t>PARKS, TRAILS, AND FACILITIES TOP </a:t>
            </a:r>
            <a:r>
              <a:rPr lang="en-US" sz="4900" strike="dblStrike" dirty="0"/>
              <a:t>TEN</a:t>
            </a:r>
            <a:r>
              <a:rPr lang="en-US" sz="4900" dirty="0"/>
              <a:t> TWELVE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806-F882-9B4E-820E-E3F846F6C924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19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322142" y="4935794"/>
            <a:ext cx="23302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Access is a function of design, construction or installation, and maintenance.</a:t>
            </a:r>
          </a:p>
        </p:txBody>
      </p:sp>
    </p:spTree>
    <p:extLst>
      <p:ext uri="{BB962C8B-B14F-4D97-AF65-F5344CB8AC3E}">
        <p14:creationId xmlns:p14="http://schemas.microsoft.com/office/powerpoint/2010/main" val="170669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CE28-58CA-DB49-B425-DC115ACA967D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9841" y="1125523"/>
            <a:ext cx="7886700" cy="48696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CONTENT TODAY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3"/>
          </p:nvPr>
        </p:nvSpPr>
        <p:spPr>
          <a:xfrm>
            <a:off x="629842" y="2025445"/>
            <a:ext cx="3868340" cy="4102324"/>
          </a:xfrm>
        </p:spPr>
        <p:txBody>
          <a:bodyPr/>
          <a:lstStyle/>
          <a:p>
            <a:r>
              <a:rPr lang="en-US" b="1" dirty="0"/>
              <a:t>Awareness</a:t>
            </a:r>
          </a:p>
          <a:p>
            <a:endParaRPr lang="en-US" b="1" dirty="0"/>
          </a:p>
          <a:p>
            <a:r>
              <a:rPr lang="en-US" b="1" dirty="0"/>
              <a:t>Have a process</a:t>
            </a:r>
          </a:p>
          <a:p>
            <a:endParaRPr lang="en-US" b="1" dirty="0"/>
          </a:p>
          <a:p>
            <a:r>
              <a:rPr lang="en-US" b="1" dirty="0"/>
              <a:t>Supports for people with disabilities</a:t>
            </a:r>
          </a:p>
          <a:p>
            <a:endParaRPr lang="en-US" b="1" dirty="0"/>
          </a:p>
          <a:p>
            <a:r>
              <a:rPr lang="en-US" b="1" dirty="0"/>
              <a:t>Documentation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8182" y="2025445"/>
            <a:ext cx="4018359" cy="4102324"/>
          </a:xfrm>
        </p:spPr>
        <p:txBody>
          <a:bodyPr>
            <a:normAutofit/>
          </a:bodyPr>
          <a:lstStyle/>
          <a:p>
            <a:r>
              <a:rPr lang="en-US" b="1" dirty="0"/>
              <a:t>Parks, trails, and facilities top ten</a:t>
            </a:r>
          </a:p>
          <a:p>
            <a:endParaRPr lang="en-US" b="1" dirty="0"/>
          </a:p>
          <a:p>
            <a:r>
              <a:rPr lang="en-US" b="1" dirty="0"/>
              <a:t>MMJ and CBD oil</a:t>
            </a:r>
          </a:p>
          <a:p>
            <a:endParaRPr lang="en-US" b="1" dirty="0"/>
          </a:p>
          <a:p>
            <a:r>
              <a:rPr lang="en-US" b="1" dirty="0"/>
              <a:t>Risk management</a:t>
            </a:r>
          </a:p>
          <a:p>
            <a:endParaRPr lang="en-US" b="1" dirty="0"/>
          </a:p>
          <a:p>
            <a:r>
              <a:rPr lang="en-US" b="1" dirty="0"/>
              <a:t>Exceed the minimum</a:t>
            </a:r>
          </a:p>
        </p:txBody>
      </p:sp>
    </p:spTree>
    <p:extLst>
      <p:ext uri="{BB962C8B-B14F-4D97-AF65-F5344CB8AC3E}">
        <p14:creationId xmlns:p14="http://schemas.microsoft.com/office/powerpoint/2010/main" val="28352910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4070" y="572704"/>
            <a:ext cx="4065225" cy="837397"/>
          </a:xfrm>
        </p:spPr>
        <p:txBody>
          <a:bodyPr>
            <a:normAutofit/>
          </a:bodyPr>
          <a:lstStyle/>
          <a:p>
            <a:pPr algn="ctr"/>
            <a:r>
              <a:rPr lang="en-US" i="1" dirty="0"/>
              <a:t>PARKS...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48466"/>
            <a:ext cx="7886700" cy="432849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Lack of an accessible route to park assets (grass is never an accessible surface)</a:t>
            </a:r>
          </a:p>
          <a:p>
            <a:endParaRPr lang="en-US" b="1" dirty="0"/>
          </a:p>
          <a:p>
            <a:r>
              <a:rPr lang="en-US" b="1" dirty="0"/>
              <a:t>EWF playground surface failures (let’s discuss Massachusetts Architectural Access Board view of EWF)</a:t>
            </a:r>
          </a:p>
          <a:p>
            <a:endParaRPr lang="en-US" b="1" dirty="0"/>
          </a:p>
          <a:p>
            <a:r>
              <a:rPr lang="en-US" b="1" dirty="0"/>
              <a:t>Lack of an accessible route to diamond-shaped player seating and spectator areas </a:t>
            </a:r>
          </a:p>
          <a:p>
            <a:endParaRPr lang="en-US" b="1" dirty="0"/>
          </a:p>
          <a:p>
            <a:r>
              <a:rPr lang="en-US" b="1" dirty="0"/>
              <a:t>Beaches (OK in </a:t>
            </a:r>
            <a:r>
              <a:rPr lang="en-US" b="1" dirty="0">
                <a:hlinkClick r:id="rId3"/>
              </a:rPr>
              <a:t>Florida</a:t>
            </a:r>
            <a:r>
              <a:rPr lang="en-US" b="1" dirty="0"/>
              <a:t>, not Massachusetts)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F9CB4-226E-1141-9CE9-417A1D1F0594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3029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4070" y="572704"/>
            <a:ext cx="4065225" cy="837397"/>
          </a:xfrm>
        </p:spPr>
        <p:txBody>
          <a:bodyPr>
            <a:normAutofit/>
          </a:bodyPr>
          <a:lstStyle/>
          <a:p>
            <a:pPr algn="ctr"/>
            <a:r>
              <a:rPr lang="en-US" i="1" dirty="0"/>
              <a:t>TRAILS...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43432"/>
            <a:ext cx="7886700" cy="4033531"/>
          </a:xfrm>
        </p:spPr>
        <p:txBody>
          <a:bodyPr>
            <a:normAutofit/>
          </a:bodyPr>
          <a:lstStyle/>
          <a:p>
            <a:r>
              <a:rPr lang="en-US" b="1" dirty="0"/>
              <a:t>Running slope fails</a:t>
            </a:r>
          </a:p>
          <a:p>
            <a:endParaRPr lang="en-US" b="1" dirty="0"/>
          </a:p>
          <a:p>
            <a:r>
              <a:rPr lang="en-US" b="1" dirty="0"/>
              <a:t>Cross slope fails</a:t>
            </a:r>
          </a:p>
          <a:p>
            <a:endParaRPr lang="en-US" b="1" dirty="0"/>
          </a:p>
          <a:p>
            <a:r>
              <a:rPr lang="en-US" b="1" dirty="0"/>
              <a:t>Surface fails (dirt, grass, loose fill that is not regularly maintained and compacted)</a:t>
            </a:r>
          </a:p>
          <a:p>
            <a:endParaRPr lang="en-US" b="1" dirty="0"/>
          </a:p>
          <a:p>
            <a:r>
              <a:rPr lang="en-US" b="1" dirty="0"/>
              <a:t>Trail obstructions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F9CB4-226E-1141-9CE9-417A1D1F0594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920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4070" y="572704"/>
            <a:ext cx="4065225" cy="837397"/>
          </a:xfrm>
        </p:spPr>
        <p:txBody>
          <a:bodyPr>
            <a:normAutofit/>
          </a:bodyPr>
          <a:lstStyle/>
          <a:p>
            <a:pPr algn="ctr"/>
            <a:r>
              <a:rPr lang="en-US" i="1" dirty="0"/>
              <a:t>FACILITIES...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48466"/>
            <a:ext cx="7886700" cy="4328498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Parking (cannot exceed 2.08% in any direction)</a:t>
            </a:r>
          </a:p>
          <a:p>
            <a:endParaRPr lang="en-US" b="1" dirty="0"/>
          </a:p>
          <a:p>
            <a:r>
              <a:rPr lang="en-US" b="1" dirty="0"/>
              <a:t>Accessible toilet stall fails (grab bars, toilet centerline, stall size, hooks, and more)</a:t>
            </a:r>
          </a:p>
          <a:p>
            <a:endParaRPr lang="en-US" b="1" dirty="0"/>
          </a:p>
          <a:p>
            <a:r>
              <a:rPr lang="en-US" b="1" dirty="0"/>
              <a:t>Doors (interior max 5 lbf, exterior 8.5 lbf)</a:t>
            </a:r>
          </a:p>
          <a:p>
            <a:endParaRPr lang="en-US" b="1" dirty="0"/>
          </a:p>
          <a:p>
            <a:r>
              <a:rPr lang="en-US" b="1" dirty="0"/>
              <a:t>Lack of directional signage at inaccessible entries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F9CB4-226E-1141-9CE9-417A1D1F0594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2272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977519"/>
            <a:ext cx="7886700" cy="1527060"/>
          </a:xfrm>
        </p:spPr>
        <p:txBody>
          <a:bodyPr>
            <a:normAutofit/>
          </a:bodyPr>
          <a:lstStyle/>
          <a:p>
            <a:pPr algn="ctr"/>
            <a:r>
              <a:rPr lang="en-US" sz="4900" dirty="0"/>
              <a:t>MMJ AND CBD OIL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806-F882-9B4E-820E-E3F846F6C924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0517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4070" y="572704"/>
            <a:ext cx="4065225" cy="1275762"/>
          </a:xfrm>
        </p:spPr>
        <p:txBody>
          <a:bodyPr>
            <a:normAutofit fontScale="90000"/>
          </a:bodyPr>
          <a:lstStyle/>
          <a:p>
            <a:pPr algn="ctr"/>
            <a:r>
              <a:rPr lang="en-US" i="1" dirty="0"/>
              <a:t>IT IS A SUPPORT…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53264"/>
            <a:ext cx="7886700" cy="4023699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MMJ legal in Massachusetts since 2012</a:t>
            </a:r>
          </a:p>
          <a:p>
            <a:endParaRPr lang="en-US" b="1" dirty="0"/>
          </a:p>
          <a:p>
            <a:r>
              <a:rPr lang="en-US" b="1" dirty="0"/>
              <a:t>CBD oil at gas stations, 7-11, pharmacies, and grocers…it’s everywhere</a:t>
            </a:r>
          </a:p>
          <a:p>
            <a:endParaRPr lang="en-US" b="1" dirty="0"/>
          </a:p>
          <a:p>
            <a:r>
              <a:rPr lang="en-US" b="1" dirty="0"/>
              <a:t>Scholarly research shows clear therapeutic benefit for both products</a:t>
            </a:r>
          </a:p>
          <a:p>
            <a:endParaRPr lang="en-US" b="1" dirty="0"/>
          </a:p>
          <a:p>
            <a:r>
              <a:rPr lang="en-US" b="1" dirty="0"/>
              <a:t>How have you/will you handle requests?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F9CB4-226E-1141-9CE9-417A1D1F0594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084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977519"/>
            <a:ext cx="7886700" cy="1527060"/>
          </a:xfrm>
        </p:spPr>
        <p:txBody>
          <a:bodyPr>
            <a:normAutofit/>
          </a:bodyPr>
          <a:lstStyle/>
          <a:p>
            <a:pPr algn="ctr"/>
            <a:r>
              <a:rPr lang="en-US" sz="4900" dirty="0"/>
              <a:t>RISK MANAGEMENT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806-F882-9B4E-820E-E3F846F6C924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4706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6890" y="572704"/>
            <a:ext cx="4442405" cy="1275762"/>
          </a:xfrm>
        </p:spPr>
        <p:txBody>
          <a:bodyPr>
            <a:normAutofit fontScale="90000"/>
          </a:bodyPr>
          <a:lstStyle/>
          <a:p>
            <a:pPr algn="ctr"/>
            <a:r>
              <a:rPr lang="en-US" i="1" dirty="0"/>
              <a:t>ADA ENFORCEMENT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53264"/>
            <a:ext cx="7886700" cy="4023699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Internal solutions process, administrative complaint, federal district court, and the losing entity pays legal fees for the winning person with a disability</a:t>
            </a:r>
          </a:p>
          <a:p>
            <a:endParaRPr lang="en-US" b="1" dirty="0"/>
          </a:p>
          <a:p>
            <a:r>
              <a:rPr lang="en-US" b="1" dirty="0"/>
              <a:t>ADA 101: name an ADA Coordinator, audit all existing sites, and a transition plan</a:t>
            </a:r>
          </a:p>
          <a:p>
            <a:endParaRPr lang="en-US" b="1" dirty="0"/>
          </a:p>
          <a:p>
            <a:r>
              <a:rPr lang="en-US" b="1" dirty="0"/>
              <a:t>Do remember to make policies and programs inclusive for people with disabilities</a:t>
            </a:r>
          </a:p>
          <a:p>
            <a:endParaRPr lang="en-US" b="1" dirty="0"/>
          </a:p>
          <a:p>
            <a:r>
              <a:rPr lang="en-US" b="1" dirty="0"/>
              <a:t>Be careful with MAAB variance process, MAAB cannot waive federal requirements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F9CB4-226E-1141-9CE9-417A1D1F0594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8462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977519"/>
            <a:ext cx="7886700" cy="1527060"/>
          </a:xfrm>
        </p:spPr>
        <p:txBody>
          <a:bodyPr>
            <a:normAutofit/>
          </a:bodyPr>
          <a:lstStyle/>
          <a:p>
            <a:pPr algn="ctr"/>
            <a:r>
              <a:rPr lang="en-US" sz="4900" dirty="0"/>
              <a:t>EXCEED THE MINIMUM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806-F882-9B4E-820E-E3F846F6C924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9488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6890" y="572704"/>
            <a:ext cx="4442405" cy="1275762"/>
          </a:xfrm>
        </p:spPr>
        <p:txBody>
          <a:bodyPr>
            <a:normAutofit fontScale="90000"/>
          </a:bodyPr>
          <a:lstStyle/>
          <a:p>
            <a:pPr algn="ctr"/>
            <a:r>
              <a:rPr lang="en-US" i="1" dirty="0"/>
              <a:t>USE COMMON SENSE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53264"/>
            <a:ext cx="7886700" cy="4023699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Never spec a ramp slope at 8.33%, use 7.9%</a:t>
            </a:r>
          </a:p>
          <a:p>
            <a:endParaRPr lang="en-US" b="1" dirty="0"/>
          </a:p>
          <a:p>
            <a:r>
              <a:rPr lang="en-US" b="1" dirty="0"/>
              <a:t>Never spec grab bar at 33” to 36”, make it 34.5”</a:t>
            </a:r>
          </a:p>
          <a:p>
            <a:endParaRPr lang="en-US" b="1" dirty="0"/>
          </a:p>
          <a:p>
            <a:r>
              <a:rPr lang="en-US" b="1" dirty="0"/>
              <a:t>Use playground ramp to EPC, not transfers</a:t>
            </a:r>
          </a:p>
          <a:p>
            <a:endParaRPr lang="en-US" b="1" dirty="0"/>
          </a:p>
          <a:p>
            <a:r>
              <a:rPr lang="en-US" b="1" dirty="0"/>
              <a:t>Use unitary playground surface, not EWF, unless you have dedicated and quadrupled maintenance staff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F9CB4-226E-1141-9CE9-417A1D1F0594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2612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977519"/>
            <a:ext cx="7886700" cy="1527060"/>
          </a:xfrm>
        </p:spPr>
        <p:txBody>
          <a:bodyPr>
            <a:normAutofit/>
          </a:bodyPr>
          <a:lstStyle/>
          <a:p>
            <a:pPr algn="ctr"/>
            <a:r>
              <a:rPr lang="en-US" sz="4900" dirty="0"/>
              <a:t>RESOURCES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806-F882-9B4E-820E-E3F846F6C924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98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53729"/>
            <a:ext cx="7886700" cy="61943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THE ELEPHANT IN THE ROOM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66452"/>
            <a:ext cx="7886700" cy="4210511"/>
          </a:xfrm>
        </p:spPr>
        <p:txBody>
          <a:bodyPr>
            <a:normAutofit fontScale="92500"/>
          </a:bodyPr>
          <a:lstStyle/>
          <a:p>
            <a:r>
              <a:rPr lang="en-US" b="1" dirty="0"/>
              <a:t>Covid-19 and stay at home orders will suspend, but not end, demand by people with disabilities</a:t>
            </a:r>
          </a:p>
          <a:p>
            <a:endParaRPr lang="en-US" b="1" dirty="0"/>
          </a:p>
          <a:p>
            <a:r>
              <a:rPr lang="en-US" b="1" dirty="0"/>
              <a:t>Realize that people with disabilities have co-morbidities, making them more vulnerable</a:t>
            </a:r>
          </a:p>
          <a:p>
            <a:endParaRPr lang="en-US" b="1" dirty="0"/>
          </a:p>
          <a:p>
            <a:r>
              <a:rPr lang="en-US" b="1" dirty="0"/>
              <a:t>As MRPA members develop online-based programs and services, be certain your website is accessible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F9CB4-226E-1141-9CE9-417A1D1F0594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6540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5406" y="1533832"/>
            <a:ext cx="7325033" cy="481188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US Department of Justice technical assistance, understands recreation, at 202-514-0301 or </a:t>
            </a:r>
            <a:r>
              <a:rPr lang="en-US" b="1" dirty="0">
                <a:hlinkClick r:id="rId2"/>
              </a:rPr>
              <a:t>www.ada.gov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National ADA Network at </a:t>
            </a:r>
            <a:r>
              <a:rPr lang="en-US" b="1" dirty="0">
                <a:hlinkClick r:id="rId3"/>
              </a:rPr>
              <a:t>www.adata.org</a:t>
            </a:r>
            <a:r>
              <a:rPr lang="en-US" b="1" dirty="0"/>
              <a:t> or 800-949-4232 for programs, policies</a:t>
            </a:r>
          </a:p>
          <a:p>
            <a:endParaRPr lang="en-US" b="1" dirty="0"/>
          </a:p>
          <a:p>
            <a:r>
              <a:rPr lang="en-US" b="1" dirty="0"/>
              <a:t>US Access Board </a:t>
            </a:r>
            <a:r>
              <a:rPr lang="en-US" b="1" dirty="0">
                <a:hlinkClick r:id="rId4"/>
              </a:rPr>
              <a:t>www.access-board.gov</a:t>
            </a:r>
            <a:r>
              <a:rPr lang="en-US" b="1" dirty="0"/>
              <a:t> or 202-272-0080</a:t>
            </a:r>
          </a:p>
          <a:p>
            <a:endParaRPr lang="en-US" b="1" dirty="0"/>
          </a:p>
          <a:p>
            <a:r>
              <a:rPr lang="en-US" b="1" dirty="0"/>
              <a:t>MAAB </a:t>
            </a:r>
            <a:r>
              <a:rPr lang="en-US" b="1" dirty="0">
                <a:hlinkClick r:id="rId5"/>
              </a:rPr>
              <a:t>here</a:t>
            </a:r>
            <a:r>
              <a:rPr lang="en-US" b="1" dirty="0"/>
              <a:t> and at 617-727-0660</a:t>
            </a:r>
          </a:p>
        </p:txBody>
      </p:sp>
    </p:spTree>
    <p:extLst>
      <p:ext uri="{BB962C8B-B14F-4D97-AF65-F5344CB8AC3E}">
        <p14:creationId xmlns:p14="http://schemas.microsoft.com/office/powerpoint/2010/main" val="24046291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CE28-58CA-DB49-B425-DC115ACA967D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31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9841" y="1125523"/>
            <a:ext cx="7886700" cy="6478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MORE RESOURCES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n-US" b="1" dirty="0"/>
              <a:t>John McGovern at WT Group, LLC</a:t>
            </a:r>
          </a:p>
          <a:p>
            <a:endParaRPr lang="en-US" b="1" dirty="0"/>
          </a:p>
          <a:p>
            <a:r>
              <a:rPr lang="en-US" b="1" dirty="0"/>
              <a:t>224-293-6451 OR</a:t>
            </a:r>
          </a:p>
          <a:p>
            <a:endParaRPr lang="en-US" b="1" dirty="0"/>
          </a:p>
          <a:p>
            <a:r>
              <a:rPr lang="en-US" b="1" dirty="0">
                <a:hlinkClick r:id="rId2"/>
              </a:rPr>
              <a:t>john.mcgovern@rac-llc.com</a:t>
            </a:r>
            <a:r>
              <a:rPr lang="en-US" b="1" dirty="0"/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Shelley Zuniga at WT Group, LLC</a:t>
            </a:r>
          </a:p>
          <a:p>
            <a:endParaRPr lang="en-US" b="1" dirty="0"/>
          </a:p>
          <a:p>
            <a:r>
              <a:rPr lang="en-US" b="1" dirty="0"/>
              <a:t>224-293-6452</a:t>
            </a:r>
          </a:p>
          <a:p>
            <a:endParaRPr lang="en-US" b="1" dirty="0"/>
          </a:p>
          <a:p>
            <a:r>
              <a:rPr lang="en-US" b="1" dirty="0">
                <a:hlinkClick r:id="rId3"/>
              </a:rPr>
              <a:t>Shelley.Zuniga@rac-llc.com</a:t>
            </a:r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14801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4070" y="572704"/>
            <a:ext cx="4065225" cy="837397"/>
          </a:xfrm>
        </p:spPr>
        <p:txBody>
          <a:bodyPr>
            <a:normAutofit/>
          </a:bodyPr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48466"/>
            <a:ext cx="7886700" cy="4328498"/>
          </a:xfrm>
        </p:spPr>
        <p:txBody>
          <a:bodyPr>
            <a:normAutofit/>
          </a:bodyPr>
          <a:lstStyle/>
          <a:p>
            <a:r>
              <a:rPr lang="en-US" b="1" dirty="0"/>
              <a:t>Set the standard here, influence MAAB</a:t>
            </a:r>
          </a:p>
          <a:p>
            <a:endParaRPr lang="en-US" b="1" dirty="0"/>
          </a:p>
          <a:p>
            <a:r>
              <a:rPr lang="en-US" b="1" dirty="0"/>
              <a:t>Establish a process, use professionals</a:t>
            </a:r>
          </a:p>
          <a:p>
            <a:endParaRPr lang="en-US" b="1" dirty="0"/>
          </a:p>
          <a:p>
            <a:r>
              <a:rPr lang="en-US" b="1" dirty="0"/>
              <a:t>Fund inclusion properly</a:t>
            </a:r>
          </a:p>
          <a:p>
            <a:endParaRPr lang="en-US" b="1" dirty="0"/>
          </a:p>
          <a:p>
            <a:r>
              <a:rPr lang="en-US" b="1" dirty="0"/>
              <a:t>It is easier to say yes than no!  And if saying no is wrong, being wrong means money out of your municipal pocket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F9CB4-226E-1141-9CE9-417A1D1F0594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025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977519"/>
            <a:ext cx="7886700" cy="1527060"/>
          </a:xfrm>
        </p:spPr>
        <p:txBody>
          <a:bodyPr>
            <a:normAutofit/>
          </a:bodyPr>
          <a:lstStyle/>
          <a:p>
            <a:pPr algn="ctr"/>
            <a:r>
              <a:rPr lang="en-US" sz="4900" dirty="0"/>
              <a:t>AWARENESS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806-F882-9B4E-820E-E3F846F6C924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301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929060"/>
          </a:xfrm>
        </p:spPr>
        <p:txBody>
          <a:bodyPr>
            <a:normAutofit fontScale="90000"/>
          </a:bodyPr>
          <a:lstStyle/>
          <a:p>
            <a:pPr algn="ctr"/>
            <a:r>
              <a:rPr lang="en-US" i="1" dirty="0"/>
              <a:t>STATE AND FEDERAL REQUIREMENTS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458065"/>
            <a:ext cx="7886700" cy="3854599"/>
          </a:xfrm>
        </p:spPr>
        <p:txBody>
          <a:bodyPr>
            <a:normAutofit/>
          </a:bodyPr>
          <a:lstStyle/>
          <a:p>
            <a:r>
              <a:rPr lang="en-US" b="1" dirty="0"/>
              <a:t>Code of Massachusetts Regulation (</a:t>
            </a:r>
            <a:r>
              <a:rPr lang="en-US" b="1" dirty="0">
                <a:hlinkClick r:id="rId2"/>
              </a:rPr>
              <a:t>CMR 521</a:t>
            </a:r>
            <a:r>
              <a:rPr lang="en-US" b="1" dirty="0"/>
              <a:t>) and the Architectural Access Board</a:t>
            </a:r>
          </a:p>
          <a:p>
            <a:endParaRPr lang="en-US" b="1" dirty="0"/>
          </a:p>
          <a:p>
            <a:r>
              <a:rPr lang="en-US" b="1" dirty="0"/>
              <a:t>Americans with Disabilities Act </a:t>
            </a:r>
            <a:r>
              <a:rPr lang="en-US" b="1" dirty="0">
                <a:hlinkClick r:id="rId3"/>
              </a:rPr>
              <a:t>title II</a:t>
            </a:r>
            <a:r>
              <a:rPr lang="en-US" b="1" dirty="0"/>
              <a:t> regulation published by US DOJ</a:t>
            </a:r>
          </a:p>
          <a:p>
            <a:endParaRPr lang="en-US" b="1" dirty="0"/>
          </a:p>
          <a:p>
            <a:r>
              <a:rPr lang="en-US" b="1" dirty="0">
                <a:hlinkClick r:id="rId4"/>
              </a:rPr>
              <a:t>2010 Standards for Accessible Design</a:t>
            </a:r>
            <a:r>
              <a:rPr lang="en-US" b="1" dirty="0"/>
              <a:t> published by US DOJ</a:t>
            </a:r>
          </a:p>
        </p:txBody>
      </p:sp>
    </p:spTree>
    <p:extLst>
      <p:ext uri="{BB962C8B-B14F-4D97-AF65-F5344CB8AC3E}">
        <p14:creationId xmlns:p14="http://schemas.microsoft.com/office/powerpoint/2010/main" val="1080267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819" y="1013106"/>
            <a:ext cx="5683660" cy="1258145"/>
          </a:xfrm>
        </p:spPr>
        <p:txBody>
          <a:bodyPr>
            <a:normAutofit fontScale="90000"/>
          </a:bodyPr>
          <a:lstStyle/>
          <a:p>
            <a:pPr algn="ctr"/>
            <a:r>
              <a:rPr lang="en-US" i="1" dirty="0"/>
              <a:t>WHO IS, AND HOW MANY ARE THERE?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812026"/>
            <a:ext cx="7886700" cy="3500638"/>
          </a:xfrm>
        </p:spPr>
        <p:txBody>
          <a:bodyPr>
            <a:normAutofit/>
          </a:bodyPr>
          <a:lstStyle/>
          <a:p>
            <a:r>
              <a:rPr lang="en-US" b="1" dirty="0"/>
              <a:t>6,736,017 Massachusetts residents (2016)</a:t>
            </a:r>
          </a:p>
          <a:p>
            <a:endParaRPr lang="en-US" b="1" dirty="0"/>
          </a:p>
          <a:p>
            <a:r>
              <a:rPr lang="en-US" b="1" dirty="0"/>
              <a:t>ADA definition of disability : person with a health condition, that has a substantial affect, on one or more major life areas</a:t>
            </a:r>
          </a:p>
          <a:p>
            <a:endParaRPr lang="en-US" b="1" dirty="0"/>
          </a:p>
          <a:p>
            <a:r>
              <a:rPr lang="en-US" b="1" dirty="0"/>
              <a:t>Massachusetts: 786,595 or 11.7%</a:t>
            </a:r>
          </a:p>
        </p:txBody>
      </p:sp>
    </p:spTree>
    <p:extLst>
      <p:ext uri="{BB962C8B-B14F-4D97-AF65-F5344CB8AC3E}">
        <p14:creationId xmlns:p14="http://schemas.microsoft.com/office/powerpoint/2010/main" val="1989216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252" y="1361959"/>
            <a:ext cx="7570838" cy="697707"/>
          </a:xfrm>
        </p:spPr>
        <p:txBody>
          <a:bodyPr>
            <a:normAutofit/>
          </a:bodyPr>
          <a:lstStyle/>
          <a:p>
            <a:pPr algn="ctr"/>
            <a:r>
              <a:rPr lang="en-US" i="1" dirty="0"/>
              <a:t>THINGS ARE CHANGING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438400"/>
            <a:ext cx="7886700" cy="3874264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Disability today is more complex</a:t>
            </a:r>
          </a:p>
          <a:p>
            <a:endParaRPr lang="en-US" b="1" dirty="0"/>
          </a:p>
          <a:p>
            <a:r>
              <a:rPr lang="en-US" b="1" dirty="0"/>
              <a:t>People live longer with health conditions</a:t>
            </a:r>
          </a:p>
          <a:p>
            <a:endParaRPr lang="en-US" b="1" dirty="0"/>
          </a:p>
          <a:p>
            <a:r>
              <a:rPr lang="en-US" b="1" dirty="0"/>
              <a:t>Science: better, more innovative treatments today than yesterday</a:t>
            </a:r>
          </a:p>
          <a:p>
            <a:endParaRPr lang="en-US" b="1" dirty="0"/>
          </a:p>
          <a:p>
            <a:r>
              <a:rPr lang="en-US" b="1" dirty="0"/>
              <a:t>People know their rights!</a:t>
            </a:r>
          </a:p>
        </p:txBody>
      </p:sp>
    </p:spTree>
    <p:extLst>
      <p:ext uri="{BB962C8B-B14F-4D97-AF65-F5344CB8AC3E}">
        <p14:creationId xmlns:p14="http://schemas.microsoft.com/office/powerpoint/2010/main" val="1382538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977519"/>
            <a:ext cx="7886700" cy="1527060"/>
          </a:xfrm>
        </p:spPr>
        <p:txBody>
          <a:bodyPr>
            <a:normAutofit/>
          </a:bodyPr>
          <a:lstStyle/>
          <a:p>
            <a:pPr algn="ctr"/>
            <a:r>
              <a:rPr lang="en-US" sz="4900" dirty="0"/>
              <a:t>HAVE A PROCESS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806-F882-9B4E-820E-E3F846F6C924}" type="datetime1">
              <a:rPr lang="en-US" smtClean="0"/>
              <a:t>5/12/2020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04EA-8010-1B43-8A31-267CE1E6C30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440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725" y="1042220"/>
            <a:ext cx="6949719" cy="110606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WHEN PEOPLE ASK, WHAT IS YOUR ANSWER?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315" y="2674374"/>
            <a:ext cx="7513503" cy="3528122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Need consistent answers from sports, aquatics, ice, and centers</a:t>
            </a:r>
          </a:p>
          <a:p>
            <a:endParaRPr lang="en-US" b="1" dirty="0"/>
          </a:p>
          <a:p>
            <a:r>
              <a:rPr lang="en-US" b="1" dirty="0"/>
              <a:t>All staff should know how to answer</a:t>
            </a:r>
          </a:p>
          <a:p>
            <a:endParaRPr lang="en-US" b="1" dirty="0"/>
          </a:p>
          <a:p>
            <a:r>
              <a:rPr lang="en-US" b="1" dirty="0"/>
              <a:t>Who is the go-to for hard ADA questions?</a:t>
            </a:r>
            <a:endParaRPr lang="en-US" b="1" dirty="0">
              <a:solidFill>
                <a:srgbClr val="FF0000"/>
              </a:solidFill>
            </a:endParaRPr>
          </a:p>
          <a:p>
            <a:pPr marL="51435" indent="0">
              <a:buNone/>
            </a:pPr>
            <a:endParaRPr lang="en-US" b="1" dirty="0"/>
          </a:p>
          <a:p>
            <a:r>
              <a:rPr lang="en-US" b="1" dirty="0"/>
              <a:t>A consistent process meets ADA requirements, helps staff in the decision-making process, and is good for your community</a:t>
            </a:r>
          </a:p>
        </p:txBody>
      </p:sp>
    </p:spTree>
    <p:extLst>
      <p:ext uri="{BB962C8B-B14F-4D97-AF65-F5344CB8AC3E}">
        <p14:creationId xmlns:p14="http://schemas.microsoft.com/office/powerpoint/2010/main" val="1973875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2403</TotalTime>
  <Words>1077</Words>
  <Application>Microsoft Office PowerPoint</Application>
  <PresentationFormat>On-screen Show (4:3)</PresentationFormat>
  <Paragraphs>251</Paragraphs>
  <Slides>32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Avenir Heavy</vt:lpstr>
      <vt:lpstr>Avenir Roman</vt:lpstr>
      <vt:lpstr>Calibri</vt:lpstr>
      <vt:lpstr>Corbel</vt:lpstr>
      <vt:lpstr>Wingdings 2</vt:lpstr>
      <vt:lpstr>Office Theme</vt:lpstr>
      <vt:lpstr>SMART PRACTICES IN ADA COMPLIANCE FOR PARKS AND RECREATION AGENCIES</vt:lpstr>
      <vt:lpstr>CONTENT TODAY</vt:lpstr>
      <vt:lpstr>THE ELEPHANT IN THE ROOM</vt:lpstr>
      <vt:lpstr>AWARENESS</vt:lpstr>
      <vt:lpstr>STATE AND FEDERAL REQUIREMENTS</vt:lpstr>
      <vt:lpstr>WHO IS, AND HOW MANY ARE THERE?</vt:lpstr>
      <vt:lpstr>THINGS ARE CHANGING</vt:lpstr>
      <vt:lpstr>HAVE A PROCESS</vt:lpstr>
      <vt:lpstr>WHEN PEOPLE ASK, WHAT IS YOUR ANSWER?</vt:lpstr>
      <vt:lpstr>EIGHT-STEP RECREATION INCLUSION PROCESS</vt:lpstr>
      <vt:lpstr>SUPPORTS FOR PEOPLE WITH DISABILITIES</vt:lpstr>
      <vt:lpstr>SUPPORTS FOR PEOPLE WITH DISABILITIES</vt:lpstr>
      <vt:lpstr>Mandated Supports Include...</vt:lpstr>
      <vt:lpstr>Mandated Supports Include...</vt:lpstr>
      <vt:lpstr>Personal Supports include...</vt:lpstr>
      <vt:lpstr>Medical or Quasi-Medical Supports</vt:lpstr>
      <vt:lpstr>DOCUMENTATION</vt:lpstr>
      <vt:lpstr>WARNING: DOCUMENTATION</vt:lpstr>
      <vt:lpstr>PARKS, TRAILS, AND FACILITIES TOP TEN TWELVE</vt:lpstr>
      <vt:lpstr>PARKS...</vt:lpstr>
      <vt:lpstr>TRAILS...</vt:lpstr>
      <vt:lpstr>FACILITIES...</vt:lpstr>
      <vt:lpstr>MMJ AND CBD OIL</vt:lpstr>
      <vt:lpstr>IT IS A SUPPORT…</vt:lpstr>
      <vt:lpstr>RISK MANAGEMENT</vt:lpstr>
      <vt:lpstr>ADA ENFORCEMENT</vt:lpstr>
      <vt:lpstr>EXCEED THE MINIMUM</vt:lpstr>
      <vt:lpstr>USE COMMON SENSE</vt:lpstr>
      <vt:lpstr>RESOURCES</vt:lpstr>
      <vt:lpstr>PowerPoint Presentation</vt:lpstr>
      <vt:lpstr>MORE RESOURCES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Jones</dc:creator>
  <cp:lastModifiedBy>John Whalen</cp:lastModifiedBy>
  <cp:revision>52</cp:revision>
  <dcterms:created xsi:type="dcterms:W3CDTF">2017-11-09T19:43:44Z</dcterms:created>
  <dcterms:modified xsi:type="dcterms:W3CDTF">2020-05-12T15:46:25Z</dcterms:modified>
</cp:coreProperties>
</file>